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7" r:id="rId3"/>
    <p:sldId id="288" r:id="rId4"/>
    <p:sldId id="257" r:id="rId5"/>
    <p:sldId id="259" r:id="rId6"/>
    <p:sldId id="260" r:id="rId7"/>
    <p:sldId id="285" r:id="rId8"/>
    <p:sldId id="270" r:id="rId9"/>
    <p:sldId id="261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64" r:id="rId25"/>
    <p:sldId id="268" r:id="rId26"/>
    <p:sldId id="269" r:id="rId27"/>
    <p:sldId id="262" r:id="rId28"/>
    <p:sldId id="263" r:id="rId29"/>
    <p:sldId id="286" r:id="rId30"/>
  </p:sldIdLst>
  <p:sldSz cx="9144000" cy="5143500" type="screen16x9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84" d="100"/>
          <a:sy n="84" d="100"/>
        </p:scale>
        <p:origin x="780" y="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25/09/1443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25/09/1443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25/09/1443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25/09/1443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25/09/1443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25/09/1443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25/09/1443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25/09/1443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25/09/1443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25/09/1443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25/09/1443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25/09/1443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5567"/>
            <a:ext cx="7772400" cy="1784772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Hemodialysis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9613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Algerian" pitchFamily="82" charset="0"/>
              </a:rPr>
              <a:t>Practical lecture</a:t>
            </a:r>
          </a:p>
          <a:p>
            <a:r>
              <a:rPr lang="en-US" sz="2400" dirty="0" smtClean="0">
                <a:solidFill>
                  <a:schemeClr val="tx1"/>
                </a:solidFill>
                <a:latin typeface="Algerian" pitchFamily="82" charset="0"/>
              </a:rPr>
              <a:t>By </a:t>
            </a:r>
            <a:endParaRPr lang="en-US" sz="2400" dirty="0" smtClean="0">
              <a:solidFill>
                <a:schemeClr val="tx1"/>
              </a:solidFill>
              <a:latin typeface="Algerian" pitchFamily="82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Algerian" pitchFamily="82" charset="0"/>
              </a:rPr>
              <a:t>A.L. MAHER ABDUL AMEER</a:t>
            </a:r>
            <a:endParaRPr lang="en-US" sz="2400" dirty="0">
              <a:solidFill>
                <a:schemeClr val="tx1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3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Arteriovenous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(AV) graft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an artificial tube is inserted just under the skin and is connected one end an artery and other end to a vein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used 2-3 week after surgery</a:t>
            </a:r>
          </a:p>
          <a:p>
            <a:pPr algn="l" rtl="0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83968" y="2381050"/>
            <a:ext cx="4860032" cy="273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050"/>
            <a:ext cx="4283968" cy="273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06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Catheter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is  along two sided tube inserted through the skin and into the vein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used immediately after insertion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067694"/>
            <a:ext cx="4464495" cy="307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45552"/>
            <a:ext cx="4485619" cy="309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78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Hemodialysis vascular access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611560" y="1388144"/>
            <a:ext cx="194421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lgerian" pitchFamily="82" charset="0"/>
              </a:rPr>
              <a:t>look</a:t>
            </a:r>
            <a:endParaRPr lang="en-US" sz="2800" dirty="0">
              <a:solidFill>
                <a:schemeClr val="tx1"/>
              </a:solidFill>
              <a:latin typeface="Algerian" pitchFamily="8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36313" y="1388144"/>
            <a:ext cx="194421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lgerian" pitchFamily="82" charset="0"/>
              </a:rPr>
              <a:t>feel</a:t>
            </a:r>
            <a:endParaRPr lang="en-US" sz="2400" dirty="0">
              <a:solidFill>
                <a:schemeClr val="tx1"/>
              </a:solidFill>
              <a:latin typeface="Algerian" pitchFamily="8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71102" y="1388144"/>
            <a:ext cx="1944216" cy="14401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lgerian" pitchFamily="82" charset="0"/>
              </a:rPr>
              <a:t>listen</a:t>
            </a:r>
            <a:endParaRPr lang="en-US" sz="2400" dirty="0">
              <a:solidFill>
                <a:schemeClr val="tx1"/>
              </a:solidFill>
              <a:latin typeface="Algerian" pitchFamily="82" charset="0"/>
            </a:endParaRPr>
          </a:p>
        </p:txBody>
      </p:sp>
      <p:pic>
        <p:nvPicPr>
          <p:cNvPr id="7171" name="Picture 3" descr="C:\Users\hp\AppData\Local\Microsoft\Windows\INetCache\IE\M1QDUVM8\cartoon-313457_960_72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9" y="3138357"/>
            <a:ext cx="2622232" cy="170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hp\AppData\Local\Microsoft\Windows\INetCache\IE\MSW8A0Q9\DSC_2291-1024x678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023" y="3138358"/>
            <a:ext cx="2372009" cy="170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hp\AppData\Local\Microsoft\Windows\INetCache\IE\NIXXCSVM\freestock_92522392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138358"/>
            <a:ext cx="2424270" cy="172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20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latin typeface="Algerian" pitchFamily="82" charset="0"/>
              </a:rPr>
              <a:t>look</a:t>
            </a:r>
            <a:endParaRPr lang="en-US" sz="4800" dirty="0">
              <a:latin typeface="Algerian" pitchFamily="82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95686"/>
            <a:ext cx="2621507" cy="170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83968" y="1347614"/>
            <a:ext cx="4032448" cy="3456384"/>
          </a:xfrm>
          <a:prstGeom prst="rect">
            <a:avLst/>
          </a:prstGeom>
          <a:solidFill>
            <a:schemeClr val="bg1"/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l" rtl="0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Redness</a:t>
            </a:r>
          </a:p>
          <a:p>
            <a:pPr marL="457200" indent="-457200" algn="l" rtl="0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Bleeding</a:t>
            </a:r>
          </a:p>
          <a:p>
            <a:pPr marL="457200" indent="-457200" algn="l" rtl="0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Drainage</a:t>
            </a:r>
          </a:p>
          <a:p>
            <a:pPr marL="457200" indent="-457200" algn="l" rtl="0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Tenderness</a:t>
            </a:r>
          </a:p>
          <a:p>
            <a:pPr marL="457200" indent="-457200" algn="l" rtl="0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Aneurysms formation</a:t>
            </a:r>
          </a:p>
          <a:p>
            <a:pPr marL="457200" indent="-457200" algn="l" rtl="0">
              <a:buFont typeface="Wingdings" pitchFamily="2" charset="2"/>
              <a:buChar char="q"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Skin irritation</a:t>
            </a:r>
          </a:p>
          <a:p>
            <a:pPr marL="457200" indent="-457200" algn="l" rtl="0">
              <a:buFont typeface="Wingdings" pitchFamily="2" charset="2"/>
              <a:buChar char="q"/>
            </a:pP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78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latin typeface="Algerian" pitchFamily="82" charset="0"/>
              </a:rPr>
              <a:t>feel</a:t>
            </a:r>
            <a:endParaRPr lang="en-US" sz="4800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1880" y="1563638"/>
            <a:ext cx="5292080" cy="3034432"/>
          </a:xfrm>
        </p:spPr>
        <p:txBody>
          <a:bodyPr>
            <a:normAutofit/>
          </a:bodyPr>
          <a:lstStyle/>
          <a:p>
            <a:pPr algn="l" rtl="0"/>
            <a:r>
              <a:rPr lang="en-US" sz="3600" b="1" dirty="0" smtClean="0"/>
              <a:t>Palpate thrill</a:t>
            </a:r>
            <a:endParaRPr lang="en-US" sz="36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91630"/>
            <a:ext cx="273630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211710"/>
            <a:ext cx="4751759" cy="2931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86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lgerian" pitchFamily="82" charset="0"/>
              </a:rPr>
              <a:t>listen</a:t>
            </a:r>
            <a:endParaRPr lang="en-US" dirty="0"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5976" y="1200151"/>
            <a:ext cx="4330824" cy="3394472"/>
          </a:xfrm>
        </p:spPr>
        <p:txBody>
          <a:bodyPr>
            <a:normAutofit/>
          </a:bodyPr>
          <a:lstStyle/>
          <a:p>
            <a:pPr algn="l" rtl="0"/>
            <a:r>
              <a:rPr lang="en-US" sz="3600" b="1" dirty="0" smtClean="0"/>
              <a:t>Listen bruit</a:t>
            </a:r>
            <a:endParaRPr lang="en-US" sz="36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35646"/>
            <a:ext cx="285774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993" y="1779662"/>
            <a:ext cx="4464496" cy="329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84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Patient instruction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No carry heavy objects</a:t>
            </a:r>
          </a:p>
          <a:p>
            <a:pPr lvl="0" algn="l" rtl="0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pushing heavy objects</a:t>
            </a:r>
          </a:p>
          <a:p>
            <a:pPr lvl="0" algn="l" rtl="0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 sleep on fistula/ graft arm</a:t>
            </a:r>
          </a:p>
          <a:p>
            <a:pPr lvl="0" algn="l" rtl="0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 measure B.P. from fistula/ graft arm</a:t>
            </a:r>
          </a:p>
          <a:p>
            <a:pPr lvl="0" algn="l" rtl="0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 measure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blood sample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from fistula/ graft </a:t>
            </a:r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arm</a:t>
            </a:r>
          </a:p>
          <a:p>
            <a:pPr lvl="0" algn="l" rtl="0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 jewelry in fistula arm</a:t>
            </a:r>
          </a:p>
          <a:p>
            <a:pPr lvl="0" algn="l" rtl="0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 tight cloths</a:t>
            </a:r>
          </a:p>
          <a:p>
            <a:pPr lvl="0" algn="l" rtl="0"/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rtl="0"/>
            <a:endParaRPr lang="en-US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rtl="0"/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rtl="0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7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Way to prolong the life fistula /graft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7574"/>
            <a:ext cx="8229600" cy="3607049"/>
          </a:xfrm>
        </p:spPr>
        <p:txBody>
          <a:bodyPr/>
          <a:lstStyle/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Exercise the arm daily. 5 minute twice a day</a:t>
            </a:r>
          </a:p>
          <a:p>
            <a:pPr marL="0" indent="0" algn="l" rtl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This will help the fistula to develop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27734"/>
            <a:ext cx="5436096" cy="271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7734"/>
            <a:ext cx="3779912" cy="271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47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Phases of patient care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Pre- dialysis phase</a:t>
            </a:r>
          </a:p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Intra- dialysis phase</a:t>
            </a:r>
          </a:p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Termination phase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21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753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A-Preparation the equipment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5526"/>
            <a:ext cx="8229600" cy="4464496"/>
          </a:xfrm>
        </p:spPr>
        <p:txBody>
          <a:bodyPr>
            <a:noAutofit/>
          </a:bodyPr>
          <a:lstStyle/>
          <a:p>
            <a:pPr algn="l" rtl="0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Dialyzer</a:t>
            </a:r>
          </a:p>
          <a:p>
            <a:pPr algn="l" rtl="0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Machine and blood line</a:t>
            </a:r>
          </a:p>
          <a:p>
            <a:pPr algn="l" rtl="0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1000 ml normal saline</a:t>
            </a:r>
          </a:p>
          <a:p>
            <a:pPr algn="l" rtl="0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Heparin(5000iu)</a:t>
            </a:r>
          </a:p>
          <a:p>
            <a:pPr algn="l" rtl="0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Sterile towel</a:t>
            </a:r>
          </a:p>
          <a:p>
            <a:pPr algn="l" rtl="0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Sterile gauze pads</a:t>
            </a:r>
          </a:p>
          <a:p>
            <a:pPr algn="l" rtl="0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Antiseptic solution</a:t>
            </a:r>
          </a:p>
          <a:p>
            <a:pPr algn="l" rtl="0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Syringe</a:t>
            </a:r>
          </a:p>
          <a:p>
            <a:pPr algn="l" rtl="0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Fistula needle</a:t>
            </a:r>
          </a:p>
          <a:p>
            <a:pPr algn="l" rtl="0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Personal protective barriers</a:t>
            </a:r>
          </a:p>
          <a:p>
            <a:pPr algn="l" rtl="0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Adhesive tape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72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44000" cy="5058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299942"/>
            <a:ext cx="356388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Anatomy of kidney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12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6557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B-pre –dialysis assessment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Vital signs</a:t>
            </a:r>
          </a:p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Patient weight</a:t>
            </a:r>
          </a:p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Patient skin color or integrity</a:t>
            </a:r>
          </a:p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Vascular access by palpating thrill</a:t>
            </a:r>
          </a:p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Fluid status: edema / neck vein congestion</a:t>
            </a:r>
          </a:p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Laboratory result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3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C- patient preparation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Explain procedure to patient</a:t>
            </a:r>
          </a:p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Asked the patient to evacuate the bladder before start session defecation- urine</a:t>
            </a:r>
          </a:p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Asked the patient to wash his arm from hand to elbow with water and soap and dry it by clean towel</a:t>
            </a:r>
          </a:p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Put patient in comfortable position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57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D- machine preparation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59582"/>
            <a:ext cx="8723312" cy="3888431"/>
          </a:xfrm>
        </p:spPr>
        <p:txBody>
          <a:bodyPr/>
          <a:lstStyle/>
          <a:p>
            <a:pPr algn="l" rtl="0"/>
            <a:r>
              <a:rPr lang="en-US" dirty="0" smtClean="0">
                <a:cs typeface="+mj-cs"/>
              </a:rPr>
              <a:t>Under filtration(UF) volume:</a:t>
            </a:r>
            <a:r>
              <a:rPr lang="ar-IQ" dirty="0" smtClean="0">
                <a:cs typeface="+mj-cs"/>
              </a:rPr>
              <a:t>ساحب اشكد للحد هسة </a:t>
            </a:r>
          </a:p>
          <a:p>
            <a:pPr algn="l" rtl="0"/>
            <a:r>
              <a:rPr lang="en-US" dirty="0" smtClean="0">
                <a:cs typeface="+mj-cs"/>
              </a:rPr>
              <a:t>Under filtration(UF) rate:</a:t>
            </a:r>
            <a:r>
              <a:rPr lang="ar-IQ" dirty="0" smtClean="0">
                <a:cs typeface="+mj-cs"/>
              </a:rPr>
              <a:t>معدل السحب في الساعة </a:t>
            </a:r>
          </a:p>
          <a:p>
            <a:pPr algn="l" rtl="0"/>
            <a:r>
              <a:rPr lang="en-US" dirty="0">
                <a:solidFill>
                  <a:prstClr val="black"/>
                </a:solidFill>
                <a:cs typeface="+mj-cs"/>
              </a:rPr>
              <a:t>Under filtration(UF</a:t>
            </a:r>
            <a:r>
              <a:rPr lang="en-US" dirty="0" smtClean="0">
                <a:solidFill>
                  <a:prstClr val="black"/>
                </a:solidFill>
                <a:cs typeface="+mj-cs"/>
              </a:rPr>
              <a:t>)</a:t>
            </a:r>
            <a:r>
              <a:rPr lang="ar-IQ" dirty="0" smtClean="0">
                <a:solidFill>
                  <a:prstClr val="black"/>
                </a:solidFill>
                <a:cs typeface="+mj-cs"/>
              </a:rPr>
              <a:t> </a:t>
            </a:r>
            <a:r>
              <a:rPr lang="en-US" dirty="0" smtClean="0">
                <a:solidFill>
                  <a:prstClr val="black"/>
                </a:solidFill>
                <a:cs typeface="+mj-cs"/>
              </a:rPr>
              <a:t>goal:</a:t>
            </a:r>
            <a:r>
              <a:rPr lang="ar-IQ" dirty="0" smtClean="0">
                <a:solidFill>
                  <a:prstClr val="black"/>
                </a:solidFill>
                <a:cs typeface="+mj-cs"/>
              </a:rPr>
              <a:t>اشكد زايد وزنة من اخر جلسة </a:t>
            </a:r>
          </a:p>
          <a:p>
            <a:pPr algn="l" rtl="0"/>
            <a:r>
              <a:rPr lang="en-US" dirty="0" smtClean="0">
                <a:solidFill>
                  <a:prstClr val="black"/>
                </a:solidFill>
                <a:cs typeface="+mj-cs"/>
              </a:rPr>
              <a:t>Time lift:</a:t>
            </a:r>
            <a:r>
              <a:rPr lang="ar-IQ" dirty="0" smtClean="0">
                <a:solidFill>
                  <a:prstClr val="black"/>
                </a:solidFill>
                <a:cs typeface="+mj-cs"/>
              </a:rPr>
              <a:t>باقي اشكد من الوقت وتخلص الجلسة الغسل </a:t>
            </a:r>
            <a:endParaRPr lang="ar-IQ" dirty="0" smtClean="0">
              <a:cs typeface="+mj-cs"/>
            </a:endParaRPr>
          </a:p>
          <a:p>
            <a:pPr algn="l" rtl="0"/>
            <a:endParaRPr lang="en-US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0616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After dialysis care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Stripe machine and dispose of all equipment</a:t>
            </a:r>
          </a:p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Rinse and disinfect machine</a:t>
            </a:r>
          </a:p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Clean machine externally</a:t>
            </a:r>
          </a:p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Record weight, blood pressure and pulse</a:t>
            </a:r>
          </a:p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Hand hygiene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11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479"/>
            <a:ext cx="8229600" cy="576064"/>
          </a:xfrm>
        </p:spPr>
        <p:txBody>
          <a:bodyPr>
            <a:normAutofit fontScale="90000"/>
          </a:bodyPr>
          <a:lstStyle/>
          <a:p>
            <a:pPr rtl="0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Risks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associated with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hemodialysis</a:t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699542"/>
            <a:ext cx="8435280" cy="4320480"/>
          </a:xfrm>
        </p:spPr>
        <p:txBody>
          <a:bodyPr>
            <a:noAutofit/>
          </a:bodyPr>
          <a:lstStyle/>
          <a:p>
            <a:pPr algn="l" rtl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low blood pressure</a:t>
            </a:r>
          </a:p>
          <a:p>
            <a:pPr algn="l" rtl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anemia, or not having enough red blood cells</a:t>
            </a:r>
          </a:p>
          <a:p>
            <a:pPr algn="l" rtl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muscle cramping</a:t>
            </a:r>
          </a:p>
          <a:p>
            <a:pPr algn="l" rtl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difficulty sleeping</a:t>
            </a:r>
          </a:p>
          <a:p>
            <a:pPr algn="l" rtl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itching</a:t>
            </a:r>
          </a:p>
          <a:p>
            <a:pPr algn="l" rtl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high blood potassium levels</a:t>
            </a:r>
          </a:p>
          <a:p>
            <a:pPr algn="l" rtl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pericarditis, an inflammation of the membrane around the heart</a:t>
            </a:r>
          </a:p>
          <a:p>
            <a:pPr algn="l" rtl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sepsis</a:t>
            </a:r>
          </a:p>
          <a:p>
            <a:pPr algn="l" rtl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bacteremia, or a bloodstream infection</a:t>
            </a:r>
          </a:p>
          <a:p>
            <a:pPr algn="l" rtl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irregular heartbeat</a:t>
            </a:r>
          </a:p>
          <a:p>
            <a:pPr algn="l" rtl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sudden cardiac death, the leading cause of death in people undergoing dialysis</a:t>
            </a:r>
          </a:p>
        </p:txBody>
      </p:sp>
    </p:spTree>
    <p:extLst>
      <p:ext uri="{BB962C8B-B14F-4D97-AF65-F5344CB8AC3E}">
        <p14:creationId xmlns:p14="http://schemas.microsoft.com/office/powerpoint/2010/main" val="203124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58316"/>
            <a:ext cx="8589640" cy="857250"/>
          </a:xfrm>
        </p:spPr>
        <p:txBody>
          <a:bodyPr/>
          <a:lstStyle/>
          <a:p>
            <a:pPr algn="l" rtl="0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Dialysate solution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598"/>
            <a:ext cx="3383657" cy="393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657" y="915566"/>
            <a:ext cx="5760343" cy="422793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16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Filter Or Dialyzer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03598"/>
            <a:ext cx="4680519" cy="348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075034"/>
            <a:ext cx="4032449" cy="394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99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404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3478"/>
            <a:ext cx="403244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63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493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</a:t>
            </a:r>
            <a:r>
              <a:rPr lang="en-US" dirty="0"/>
              <a:t>does a dialysis machine do?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71550"/>
            <a:ext cx="7344816" cy="4320480"/>
          </a:xfrm>
        </p:spPr>
      </p:pic>
    </p:spTree>
    <p:extLst>
      <p:ext uri="{BB962C8B-B14F-4D97-AF65-F5344CB8AC3E}">
        <p14:creationId xmlns:p14="http://schemas.microsoft.com/office/powerpoint/2010/main" val="362784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56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44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46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is dialysis?</a:t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 rtl="0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kidneys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filter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blood by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removing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waste and excess fluid from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body. This waste is sent to the bladder to be eliminated when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urinate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rtl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 rtl="0"/>
            <a:r>
              <a:rPr lang="en-US" dirty="0">
                <a:latin typeface="Times New Roman" pitchFamily="18" charset="0"/>
                <a:cs typeface="Times New Roman" pitchFamily="18" charset="0"/>
              </a:rPr>
              <a:t>Dialysis performs the function of the kidneys if they’ve failed. According to the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National Kidney Foundation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end-stage kidney failure occurs when the kidneys are performing at only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to 15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percent of their normal function.</a:t>
            </a:r>
          </a:p>
        </p:txBody>
      </p:sp>
    </p:spTree>
    <p:extLst>
      <p:ext uri="{BB962C8B-B14F-4D97-AF65-F5344CB8AC3E}">
        <p14:creationId xmlns:p14="http://schemas.microsoft.com/office/powerpoint/2010/main" val="417188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479"/>
            <a:ext cx="8229600" cy="36003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dialysis used?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555526"/>
            <a:ext cx="8229600" cy="4392488"/>
          </a:xfrm>
        </p:spPr>
        <p:txBody>
          <a:bodyPr>
            <a:noAutofit/>
          </a:bodyPr>
          <a:lstStyle/>
          <a:p>
            <a:pPr algn="l" rtl="0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Properly functioning kidneys prevent extr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a water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waste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and other impurities from accumulating in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body. 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They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also help 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control</a:t>
            </a:r>
            <a:r>
              <a:rPr lang="en-US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blood pressure and regulate the levels of chemical elements in the blood. 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These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elements may include sodium and potassium.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kidneys even activate a form of 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vitamin D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that improves the 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absorption of calcium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 rtl="0"/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When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kidneys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can’t perform these functions due to 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disease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injury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dialysis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can help keep the body running as normally as possible. 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Without 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dialysis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salts and other waste products will accumulate in the blood, poison the body, and damage other organs.</a:t>
            </a:r>
          </a:p>
        </p:txBody>
      </p:sp>
    </p:spTree>
    <p:extLst>
      <p:ext uri="{BB962C8B-B14F-4D97-AF65-F5344CB8AC3E}">
        <p14:creationId xmlns:p14="http://schemas.microsoft.com/office/powerpoint/2010/main" val="50131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71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Hemodialysis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771550"/>
            <a:ext cx="8229600" cy="3610496"/>
          </a:xfrm>
        </p:spPr>
        <p:txBody>
          <a:bodyPr>
            <a:normAutofit/>
          </a:bodyPr>
          <a:lstStyle/>
          <a:p>
            <a:pPr algn="just" rtl="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Hemodialysis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is the process by which blood is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removed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from the body cleaned from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toxins and extra fluid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then returned to the body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again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" y="2390391"/>
            <a:ext cx="4562144" cy="2753109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3718"/>
            <a:ext cx="4572001" cy="285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18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3757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Dialyzer/filter process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2" y="1042295"/>
            <a:ext cx="3102027" cy="368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1161431"/>
            <a:ext cx="3080273" cy="3987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789" y="1042294"/>
            <a:ext cx="2880320" cy="4013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99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Dialysis schedule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Three time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week:</a:t>
            </a:r>
          </a:p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Each other day</a:t>
            </a:r>
          </a:p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Each session last about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3-4 hr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according pt. tolerance</a:t>
            </a:r>
          </a:p>
          <a:p>
            <a:pPr algn="l" rt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Blood flow rate(pump)=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250: 400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ml/min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65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23479"/>
            <a:ext cx="8229600" cy="576064"/>
          </a:xfrm>
        </p:spPr>
        <p:txBody>
          <a:bodyPr>
            <a:normAutofit fontScale="90000"/>
          </a:bodyPr>
          <a:lstStyle/>
          <a:p>
            <a:pPr rtl="0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Hemodialysis vascular access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771550"/>
            <a:ext cx="8229600" cy="3744416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2900" b="1" u="sng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900" b="1" u="sng" dirty="0">
                <a:latin typeface="Times New Roman" pitchFamily="18" charset="0"/>
                <a:cs typeface="Times New Roman" pitchFamily="18" charset="0"/>
              </a:rPr>
              <a:t>three types of vascular access are</a:t>
            </a:r>
            <a:r>
              <a:rPr lang="en-US" sz="29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Arteriovenous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(AV)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fistula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one vein is reconnected directly to an artery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used 2-3 months after surgery </a:t>
            </a:r>
          </a:p>
          <a:p>
            <a:pPr marL="0" indent="0" algn="l" rtl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 algn="l" rtl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55726"/>
            <a:ext cx="4728633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6" y="2355726"/>
            <a:ext cx="4287264" cy="2787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30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5347</TotalTime>
  <Words>650</Words>
  <Application>Microsoft Office PowerPoint</Application>
  <PresentationFormat>On-screen Show (16:9)</PresentationFormat>
  <Paragraphs>112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Algerian</vt:lpstr>
      <vt:lpstr>Arial</vt:lpstr>
      <vt:lpstr>Calibri</vt:lpstr>
      <vt:lpstr>Times New Roman</vt:lpstr>
      <vt:lpstr>Wingdings</vt:lpstr>
      <vt:lpstr>سمة Office</vt:lpstr>
      <vt:lpstr>Hemodialysis</vt:lpstr>
      <vt:lpstr>PowerPoint Presentation</vt:lpstr>
      <vt:lpstr>PowerPoint Presentation</vt:lpstr>
      <vt:lpstr> What is dialysis?  </vt:lpstr>
      <vt:lpstr> Why is dialysis used? </vt:lpstr>
      <vt:lpstr>Hemodialysis</vt:lpstr>
      <vt:lpstr>Dialyzer/filter process</vt:lpstr>
      <vt:lpstr>Dialysis schedule</vt:lpstr>
      <vt:lpstr>Hemodialysis vascular access</vt:lpstr>
      <vt:lpstr>PowerPoint Presentation</vt:lpstr>
      <vt:lpstr>PowerPoint Presentation</vt:lpstr>
      <vt:lpstr>Hemodialysis vascular access</vt:lpstr>
      <vt:lpstr>look</vt:lpstr>
      <vt:lpstr>feel</vt:lpstr>
      <vt:lpstr>listen</vt:lpstr>
      <vt:lpstr>Patient instruction</vt:lpstr>
      <vt:lpstr>Way to prolong the life fistula /graft</vt:lpstr>
      <vt:lpstr>Phases of patient care</vt:lpstr>
      <vt:lpstr>A-Preparation the equipment</vt:lpstr>
      <vt:lpstr>B-pre –dialysis assessment</vt:lpstr>
      <vt:lpstr>C- patient preparation</vt:lpstr>
      <vt:lpstr>D- machine preparation</vt:lpstr>
      <vt:lpstr>After dialysis care</vt:lpstr>
      <vt:lpstr>  Risks associated with hemodialysis  </vt:lpstr>
      <vt:lpstr> Dialysate solution</vt:lpstr>
      <vt:lpstr> Filter Or Dialyzer</vt:lpstr>
      <vt:lpstr>PowerPoint Presentation</vt:lpstr>
      <vt:lpstr> What does a dialysis machine do?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Maher</cp:lastModifiedBy>
  <cp:revision>45</cp:revision>
  <dcterms:created xsi:type="dcterms:W3CDTF">2021-06-17T19:04:49Z</dcterms:created>
  <dcterms:modified xsi:type="dcterms:W3CDTF">2022-04-26T18:01:10Z</dcterms:modified>
</cp:coreProperties>
</file>